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1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6858000" cx="12192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18rBSxnmcDs5TA8ykL+TBjz5MN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Mauricio Tor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customschemas.google.com/relationships/presentationmetadata" Target="meta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4-04T23:12:22.754">
    <p:pos x="1285" y="1485"/>
    <p:text>SDW?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A-hqXI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4-04T22:47:26.519">
    <p:pos x="6000" y="0"/>
    <p:text>no olvides citar las referencias dentro del texto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JA60O9Q"/>
      </p:ext>
    </p:extLst>
  </p:cm>
  <p:cm authorId="0" idx="3" dt="2021-04-04T22:47:26.519">
    <p:pos x="6000" y="0"/>
    <p:text>es decir, dentro de las diapositivas</p:text>
    <p:extLst>
      <p:ext uri="{C676402C-5697-4E1C-873F-D02D1690AC5C}">
        <p15:threadingInfo timeZoneBias="0">
          <p15:parentCm authorId="0" idx="2"/>
        </p15:threadingInfo>
      </p:ext>
      <p:ext uri="http://customooxmlschemas.google.com/">
        <go:slidesCustomData xmlns:go="http://customooxmlschemas.google.com/" commentPostId="AAAAJA60O9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700a7f421_0_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c700a7f421_0_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e6b8686cf_0_28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gce6b8686cf_0_28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e6b8686cf_0_24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ce6b8686cf_0_24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e6b8686cf_0_30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ce6b8686cf_0_30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e6b8686cf_0_25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ce6b8686cf_0_25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e6b8686cf_0_26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gce6b8686cf_0_26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e6b8686cf_0_27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7" name="Google Shape;427;gce6b8686cf_0_27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ce6b8686cf_0_31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ce6b8686cf_0_31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dd317ae2b_0_1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gadd317ae2b_0_1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e6b8686cf_0_175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ce6b8686cf_0_175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e6b8686cf_0_18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ce6b8686cf_0_18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dd317ae2b_0_117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600" lIns="102600" spcFirstLastPara="1" rIns="102600" wrap="square" tIns="102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96" name="Google Shape;496;gadd317ae2b_0_117:notes"/>
          <p:cNvSpPr/>
          <p:nvPr>
            <p:ph idx="2" type="sldImg"/>
          </p:nvPr>
        </p:nvSpPr>
        <p:spPr>
          <a:xfrm>
            <a:off x="1295655" y="754380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e6b8686cf_0_13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ce6b8686cf_0_13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e6b8686cf_0_8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ce6b8686cf_0_8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e6b8686cf_0_6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ce6b8686cf_0_6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e6b8686cf_0_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ce6b8686cf_0_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dd317ae2b_0_27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add317ae2b_0_27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e7d11ba20_1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ce7d11ba20_1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9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9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0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0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1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1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1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1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1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3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4"/>
          <p:cNvSpPr txBox="1"/>
          <p:nvPr>
            <p:ph idx="1"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5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6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6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7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8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8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9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9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0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0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0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0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0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dd317ae2b_0_1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add317ae2b_0_1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gadd317ae2b_0_1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add317ae2b_0_1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add317ae2b_0_1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dd317ae2b_0_12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add317ae2b_0_12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1" name="Google Shape;151;gadd317ae2b_0_1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add317ae2b_0_1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add317ae2b_0_1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dd317ae2b_0_14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gadd317ae2b_0_14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7" name="Google Shape;157;gadd317ae2b_0_1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add317ae2b_0_1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add317ae2b_0_1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dd317ae2b_0_1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add317ae2b_0_14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gadd317ae2b_0_14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gadd317ae2b_0_1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add317ae2b_0_1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add317ae2b_0_1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dd317ae2b_0_15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add317ae2b_0_15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0" name="Google Shape;170;gadd317ae2b_0_15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gadd317ae2b_0_15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2" name="Google Shape;172;gadd317ae2b_0_15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gadd317ae2b_0_15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add317ae2b_0_1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add317ae2b_0_1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2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d317ae2b_0_1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gadd317ae2b_0_1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add317ae2b_0_1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gadd317ae2b_0_1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dd317ae2b_0_16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add317ae2b_0_16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gadd317ae2b_0_1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dd317ae2b_0_17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gadd317ae2b_0_172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8" name="Google Shape;188;gadd317ae2b_0_17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9" name="Google Shape;189;gadd317ae2b_0_1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add317ae2b_0_1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add317ae2b_0_1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dd317ae2b_0_17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add317ae2b_0_17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gadd317ae2b_0_17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6" name="Google Shape;196;gadd317ae2b_0_1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gadd317ae2b_0_1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gadd317ae2b_0_1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dd317ae2b_0_18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gadd317ae2b_0_18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gadd317ae2b_0_18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gadd317ae2b_0_18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gadd317ae2b_0_18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dd317ae2b_0_19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gadd317ae2b_0_19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gadd317ae2b_0_19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add317ae2b_0_19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gadd317ae2b_0_19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4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/>
          <p:nvPr>
            <p:ph idx="1"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6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7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7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8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d317ae2b_0_1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gadd317ae2b_0_1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gadd317ae2b_0_1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gadd317ae2b_0_1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gadd317ae2b_0_1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4.jpg"/><Relationship Id="rId6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7.jpg"/><Relationship Id="rId6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hyperlink" Target="https://github.com/cdeafit/swd-image-classification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8.jpg"/><Relationship Id="rId7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hyperlink" Target="https://github.com/cdeafit/swd-image-classification" TargetMode="External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13" Type="http://schemas.openxmlformats.org/officeDocument/2006/relationships/image" Target="../media/image39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38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hyperlink" Target="https://github.com/cdeafit/swd-image-classification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cdeafit/swd-image-classific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c700a7f421_0_4"/>
          <p:cNvPicPr preferRelativeResize="0"/>
          <p:nvPr/>
        </p:nvPicPr>
        <p:blipFill rotWithShape="1">
          <a:blip r:embed="rId3">
            <a:alphaModFix/>
          </a:blip>
          <a:srcRect b="0" l="7543" r="-3522" t="0"/>
          <a:stretch/>
        </p:blipFill>
        <p:spPr>
          <a:xfrm>
            <a:off x="0" y="-250"/>
            <a:ext cx="11702400" cy="68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c700a7f421_0_4"/>
          <p:cNvSpPr/>
          <p:nvPr/>
        </p:nvSpPr>
        <p:spPr>
          <a:xfrm>
            <a:off x="2112900" y="-11700"/>
            <a:ext cx="100791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c700a7f421_0_4"/>
          <p:cNvPicPr preferRelativeResize="0"/>
          <p:nvPr/>
        </p:nvPicPr>
        <p:blipFill rotWithShape="1">
          <a:blip r:embed="rId4">
            <a:alphaModFix/>
          </a:blip>
          <a:srcRect b="0" l="0" r="0" t="78333"/>
          <a:stretch/>
        </p:blipFill>
        <p:spPr>
          <a:xfrm>
            <a:off x="-415" y="5374805"/>
            <a:ext cx="12192843" cy="14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c700a7f421_0_4"/>
          <p:cNvSpPr txBox="1"/>
          <p:nvPr/>
        </p:nvSpPr>
        <p:spPr>
          <a:xfrm>
            <a:off x="5556600" y="2250000"/>
            <a:ext cx="61458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/>
              <a:t>Solid Domestic-Waste </a:t>
            </a:r>
            <a:r>
              <a:rPr lang="en-US" sz="36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(SDW) </a:t>
            </a:r>
            <a:r>
              <a:rPr lang="en-US" sz="3600"/>
              <a:t>Classification using Image Processing and Machine Learning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c700a7f421_0_4"/>
          <p:cNvSpPr txBox="1"/>
          <p:nvPr/>
        </p:nvSpPr>
        <p:spPr>
          <a:xfrm>
            <a:off x="7476725" y="3993050"/>
            <a:ext cx="422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/>
              <a:t>Author:</a:t>
            </a:r>
            <a:r>
              <a:rPr lang="en-US" sz="1800"/>
              <a:t> Daniel Otero Gómez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/>
              <a:t>Advisors:</a:t>
            </a:r>
            <a:r>
              <a:rPr lang="en-US" sz="1800"/>
              <a:t> Mauricio Toro Bermúdez and William Hoyos Morales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e6b8686cf_0_287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ce6b8686cf_0_28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gce6b8686cf_0_28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ce6b8686cf_0_287"/>
          <p:cNvSpPr/>
          <p:nvPr/>
        </p:nvSpPr>
        <p:spPr>
          <a:xfrm>
            <a:off x="2807550" y="278825"/>
            <a:ext cx="6576900" cy="6210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Logistic Regresion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83" name="Google Shape;383;gce6b8686cf_0_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050" y="991000"/>
            <a:ext cx="4876000" cy="48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ce6b8686cf_0_2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975" y="991000"/>
            <a:ext cx="4876011" cy="487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e6b8686cf_0_24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ce6b8686cf_0_2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gce6b8686cf_0_2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ce6b8686cf_0_243"/>
          <p:cNvSpPr/>
          <p:nvPr/>
        </p:nvSpPr>
        <p:spPr>
          <a:xfrm>
            <a:off x="2807550" y="278825"/>
            <a:ext cx="6576900" cy="6210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Logistic Regression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93" name="Google Shape;393;gce6b8686cf_0_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025" y="1052212"/>
            <a:ext cx="4876027" cy="487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ce6b8686cf_0_2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626" y="991000"/>
            <a:ext cx="4876012" cy="487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e6b8686cf_0_300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ce6b8686cf_0_30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1" name="Google Shape;401;gce6b8686cf_0_30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ce6b8686cf_0_300"/>
          <p:cNvSpPr/>
          <p:nvPr/>
        </p:nvSpPr>
        <p:spPr>
          <a:xfrm>
            <a:off x="2807550" y="278825"/>
            <a:ext cx="6576900" cy="6210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Logistic </a:t>
            </a:r>
            <a:r>
              <a:rPr b="1" lang="en-US" sz="2400">
                <a:solidFill>
                  <a:srgbClr val="FFFFFF"/>
                </a:solidFill>
              </a:rPr>
              <a:t>Regression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403" name="Google Shape;403;gce6b8686cf_0_3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025" y="991000"/>
            <a:ext cx="4876000" cy="48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ce6b8686cf_0_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3050" y="991000"/>
            <a:ext cx="4876000" cy="48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e6b8686cf_0_254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ce6b8686cf_0_25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1" name="Google Shape;411;gce6b8686cf_0_25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ce6b8686cf_0_254"/>
          <p:cNvSpPr/>
          <p:nvPr/>
        </p:nvSpPr>
        <p:spPr>
          <a:xfrm>
            <a:off x="2807550" y="278825"/>
            <a:ext cx="6576900" cy="6210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Logistic Regression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413" name="Google Shape;413;gce6b8686cf_0_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025" y="990986"/>
            <a:ext cx="4876027" cy="487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ce6b8686cf_0_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439" y="990988"/>
            <a:ext cx="4876012" cy="487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e6b8686cf_0_265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ce6b8686cf_0_2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1" name="Google Shape;421;gce6b8686cf_0_26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ce6b8686cf_0_265"/>
          <p:cNvSpPr/>
          <p:nvPr/>
        </p:nvSpPr>
        <p:spPr>
          <a:xfrm>
            <a:off x="2807550" y="278825"/>
            <a:ext cx="6576900" cy="6210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Logistic Regression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423" name="Google Shape;423;gce6b8686cf_0_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9725" y="997050"/>
            <a:ext cx="4863898" cy="486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ce6b8686cf_0_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801" y="991000"/>
            <a:ext cx="4876012" cy="487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e6b8686cf_0_276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ce6b8686cf_0_27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1" name="Google Shape;431;gce6b8686cf_0_2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ce6b8686cf_0_276"/>
          <p:cNvSpPr/>
          <p:nvPr/>
        </p:nvSpPr>
        <p:spPr>
          <a:xfrm>
            <a:off x="2807550" y="278825"/>
            <a:ext cx="6576900" cy="6210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K Nearest Neighbors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433" name="Google Shape;433;gce6b8686cf_0_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150" y="997050"/>
            <a:ext cx="4863898" cy="486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ce6b8686cf_0_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526" y="991000"/>
            <a:ext cx="4876012" cy="487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e6b8686cf_0_31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ce6b8686cf_0_3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1" name="Google Shape;441;gce6b8686cf_0_3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ce6b8686cf_0_313"/>
          <p:cNvSpPr/>
          <p:nvPr/>
        </p:nvSpPr>
        <p:spPr>
          <a:xfrm>
            <a:off x="2807550" y="278825"/>
            <a:ext cx="6576900" cy="6210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K Nearest Neighbors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443" name="Google Shape;443;gce6b8686cf_0_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050" y="997050"/>
            <a:ext cx="4863901" cy="486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dd317ae2b_0_11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Mathematical Background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add317ae2b_0_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gadd317ae2b_0_11"/>
          <p:cNvSpPr/>
          <p:nvPr/>
        </p:nvSpPr>
        <p:spPr>
          <a:xfrm>
            <a:off x="868450" y="1078775"/>
            <a:ext cx="2932500" cy="7599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Exploratory Phase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451" name="Google Shape;451;gadd317ae2b_0_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add317ae2b_0_11"/>
          <p:cNvSpPr txBox="1"/>
          <p:nvPr/>
        </p:nvSpPr>
        <p:spPr>
          <a:xfrm>
            <a:off x="1504075" y="2115725"/>
            <a:ext cx="239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/>
              <a:t>Value Rescaling</a:t>
            </a:r>
            <a:r>
              <a:rPr lang="en-US" sz="2200" u="sng"/>
              <a:t>:</a:t>
            </a:r>
            <a:endParaRPr sz="2200" u="sng"/>
          </a:p>
        </p:txBody>
      </p:sp>
      <p:sp>
        <p:nvSpPr>
          <p:cNvPr id="453" name="Google Shape;453;gadd317ae2b_0_11"/>
          <p:cNvSpPr/>
          <p:nvPr/>
        </p:nvSpPr>
        <p:spPr>
          <a:xfrm>
            <a:off x="1199650" y="2269925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add317ae2b_0_11"/>
          <p:cNvSpPr txBox="1"/>
          <p:nvPr/>
        </p:nvSpPr>
        <p:spPr>
          <a:xfrm>
            <a:off x="1504075" y="3758300"/>
            <a:ext cx="444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/>
              <a:t>Edge Detection</a:t>
            </a:r>
            <a:r>
              <a:rPr lang="en-US" sz="2200" u="sng"/>
              <a:t>: </a:t>
            </a:r>
            <a:r>
              <a:rPr lang="en-US" sz="2200"/>
              <a:t>Canny Algorithm</a:t>
            </a:r>
            <a:endParaRPr sz="2200"/>
          </a:p>
        </p:txBody>
      </p:sp>
      <p:sp>
        <p:nvSpPr>
          <p:cNvPr id="455" name="Google Shape;455;gadd317ae2b_0_11"/>
          <p:cNvSpPr/>
          <p:nvPr/>
        </p:nvSpPr>
        <p:spPr>
          <a:xfrm>
            <a:off x="1199650" y="3912500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gadd317ae2b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700" y="4285825"/>
            <a:ext cx="4440600" cy="156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add317ae2b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6075" y="2357275"/>
            <a:ext cx="2246350" cy="11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e6b8686cf_0_175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Mathematical Background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ce6b8686cf_0_17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gce6b8686cf_0_175"/>
          <p:cNvSpPr/>
          <p:nvPr/>
        </p:nvSpPr>
        <p:spPr>
          <a:xfrm>
            <a:off x="868450" y="1078775"/>
            <a:ext cx="3429000" cy="7599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Dimension Reduction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465" name="Google Shape;465;gce6b8686cf_0_17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ce6b8686cf_0_175"/>
          <p:cNvSpPr txBox="1"/>
          <p:nvPr/>
        </p:nvSpPr>
        <p:spPr>
          <a:xfrm>
            <a:off x="1504075" y="2115725"/>
            <a:ext cx="524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Principal Components Analysis (PCA)</a:t>
            </a:r>
            <a:r>
              <a:rPr lang="en-US" sz="2200" u="sng"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:</a:t>
            </a:r>
            <a:endParaRPr sz="2200" u="sng"/>
          </a:p>
        </p:txBody>
      </p:sp>
      <p:sp>
        <p:nvSpPr>
          <p:cNvPr id="467" name="Google Shape;467;gce6b8686cf_0_175"/>
          <p:cNvSpPr/>
          <p:nvPr/>
        </p:nvSpPr>
        <p:spPr>
          <a:xfrm>
            <a:off x="1199650" y="2269925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ce6b8686cf_0_175"/>
          <p:cNvSpPr txBox="1"/>
          <p:nvPr/>
        </p:nvSpPr>
        <p:spPr>
          <a:xfrm>
            <a:off x="1504075" y="3724325"/>
            <a:ext cx="533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/>
              <a:t>Non-negative Matrix Factorization (NMF):</a:t>
            </a:r>
            <a:endParaRPr sz="2200"/>
          </a:p>
        </p:txBody>
      </p:sp>
      <p:sp>
        <p:nvSpPr>
          <p:cNvPr id="469" name="Google Shape;469;gce6b8686cf_0_175"/>
          <p:cNvSpPr/>
          <p:nvPr/>
        </p:nvSpPr>
        <p:spPr>
          <a:xfrm>
            <a:off x="1199650" y="3878525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gce6b8686cf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850" y="4274200"/>
            <a:ext cx="6059100" cy="15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ce6b8686cf_0_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7750" y="2836962"/>
            <a:ext cx="5056500" cy="81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6b8686cf_0_186"/>
          <p:cNvSpPr/>
          <p:nvPr/>
        </p:nvSpPr>
        <p:spPr>
          <a:xfrm>
            <a:off x="265329" y="376925"/>
            <a:ext cx="5056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Mathematical Background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ce6b8686cf_0_18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gce6b8686cf_0_186"/>
          <p:cNvSpPr/>
          <p:nvPr/>
        </p:nvSpPr>
        <p:spPr>
          <a:xfrm>
            <a:off x="868450" y="1078775"/>
            <a:ext cx="3429000" cy="7599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Models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479" name="Google Shape;479;gce6b8686cf_0_18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ce6b8686cf_0_186"/>
          <p:cNvSpPr txBox="1"/>
          <p:nvPr/>
        </p:nvSpPr>
        <p:spPr>
          <a:xfrm>
            <a:off x="1504075" y="2115725"/>
            <a:ext cx="524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/>
              <a:t>Logistic Regression</a:t>
            </a:r>
            <a:r>
              <a:rPr lang="en-US" sz="2200" u="sng"/>
              <a:t>:</a:t>
            </a:r>
            <a:endParaRPr sz="2200" u="sng"/>
          </a:p>
        </p:txBody>
      </p:sp>
      <p:sp>
        <p:nvSpPr>
          <p:cNvPr id="481" name="Google Shape;481;gce6b8686cf_0_186"/>
          <p:cNvSpPr/>
          <p:nvPr/>
        </p:nvSpPr>
        <p:spPr>
          <a:xfrm>
            <a:off x="1199650" y="2269925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ce6b8686cf_0_186"/>
          <p:cNvSpPr txBox="1"/>
          <p:nvPr/>
        </p:nvSpPr>
        <p:spPr>
          <a:xfrm>
            <a:off x="1504075" y="3224900"/>
            <a:ext cx="533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/>
              <a:t>K </a:t>
            </a:r>
            <a:r>
              <a:rPr lang="en-US" sz="2200" u="sng"/>
              <a:t>Nearest</a:t>
            </a:r>
            <a:r>
              <a:rPr lang="en-US" sz="2200" u="sng"/>
              <a:t> </a:t>
            </a:r>
            <a:r>
              <a:rPr lang="en-US" sz="2200" u="sng"/>
              <a:t>Neighbors (KNN)</a:t>
            </a:r>
            <a:r>
              <a:rPr lang="en-US" sz="2200" u="sng"/>
              <a:t>:</a:t>
            </a:r>
            <a:endParaRPr sz="2200"/>
          </a:p>
        </p:txBody>
      </p:sp>
      <p:sp>
        <p:nvSpPr>
          <p:cNvPr id="483" name="Google Shape;483;gce6b8686cf_0_186"/>
          <p:cNvSpPr/>
          <p:nvPr/>
        </p:nvSpPr>
        <p:spPr>
          <a:xfrm>
            <a:off x="1199650" y="3379100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gce6b8686cf_0_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075" y="1506125"/>
            <a:ext cx="28098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ce6b8686cf_0_1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1600" y="4038125"/>
            <a:ext cx="7370825" cy="16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"/>
          <p:cNvSpPr/>
          <p:nvPr/>
        </p:nvSpPr>
        <p:spPr>
          <a:xfrm>
            <a:off x="265320" y="376920"/>
            <a:ext cx="268056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Presentation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2"/>
          <p:cNvGrpSpPr/>
          <p:nvPr/>
        </p:nvGrpSpPr>
        <p:grpSpPr>
          <a:xfrm>
            <a:off x="4673110" y="1784082"/>
            <a:ext cx="2833920" cy="2742480"/>
            <a:chOff x="9052560" y="1645920"/>
            <a:chExt cx="2833920" cy="2742480"/>
          </a:xfrm>
        </p:grpSpPr>
        <p:pic>
          <p:nvPicPr>
            <p:cNvPr id="226" name="Google Shape;22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"/>
            <p:cNvSpPr/>
            <p:nvPr/>
          </p:nvSpPr>
          <p:spPr>
            <a:xfrm>
              <a:off x="9052560" y="1645920"/>
              <a:ext cx="2833920" cy="2742480"/>
            </a:xfrm>
            <a:custGeom>
              <a:rect b="b" l="l" r="r" t="t"/>
              <a:pathLst>
                <a:path extrusionOk="0" h="7621" w="7875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"/>
          <p:cNvSpPr/>
          <p:nvPr/>
        </p:nvSpPr>
        <p:spPr>
          <a:xfrm>
            <a:off x="2349902" y="2087025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"/>
          <p:cNvSpPr/>
          <p:nvPr/>
        </p:nvSpPr>
        <p:spPr>
          <a:xfrm>
            <a:off x="4993715" y="4421655"/>
            <a:ext cx="21927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Toro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"/>
          <p:cNvSpPr/>
          <p:nvPr/>
        </p:nvSpPr>
        <p:spPr>
          <a:xfrm>
            <a:off x="8050275" y="4421650"/>
            <a:ext cx="1680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William Hoyos</a:t>
            </a:r>
            <a:endParaRPr b="0" i="0" sz="2200" u="none" cap="none" strike="noStrik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"/>
          <p:cNvSpPr/>
          <p:nvPr/>
        </p:nvSpPr>
        <p:spPr>
          <a:xfrm>
            <a:off x="2304613" y="4421646"/>
            <a:ext cx="21927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Daniel Otero Gómez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"/>
          <p:cNvPicPr preferRelativeResize="0"/>
          <p:nvPr/>
        </p:nvPicPr>
        <p:blipFill rotWithShape="1">
          <a:blip r:embed="rId6">
            <a:alphaModFix/>
          </a:blip>
          <a:srcRect b="38842" l="15927" r="15920" t="2555"/>
          <a:stretch/>
        </p:blipFill>
        <p:spPr>
          <a:xfrm>
            <a:off x="2304613" y="2042156"/>
            <a:ext cx="2192699" cy="222630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"/>
          <p:cNvSpPr/>
          <p:nvPr/>
        </p:nvSpPr>
        <p:spPr>
          <a:xfrm>
            <a:off x="1839174" y="1679184"/>
            <a:ext cx="2833917" cy="2742474"/>
          </a:xfrm>
          <a:custGeom>
            <a:rect b="b" l="l" r="r" t="t"/>
            <a:pathLst>
              <a:path extrusionOk="0" h="7621" w="7875">
                <a:moveTo>
                  <a:pt x="5464" y="1278"/>
                </a:moveTo>
                <a:cubicBezTo>
                  <a:pt x="4998" y="997"/>
                  <a:pt x="4541" y="870"/>
                  <a:pt x="4003" y="870"/>
                </a:cubicBezTo>
                <a:cubicBezTo>
                  <a:pt x="3465" y="870"/>
                  <a:pt x="3008" y="997"/>
                  <a:pt x="2542" y="1278"/>
                </a:cubicBezTo>
                <a:cubicBezTo>
                  <a:pt x="2076" y="1559"/>
                  <a:pt x="1742" y="1908"/>
                  <a:pt x="1473" y="2394"/>
                </a:cubicBezTo>
                <a:cubicBezTo>
                  <a:pt x="1204" y="2880"/>
                  <a:pt x="1082" y="3357"/>
                  <a:pt x="1082" y="3918"/>
                </a:cubicBezTo>
                <a:cubicBezTo>
                  <a:pt x="1082" y="4479"/>
                  <a:pt x="1204" y="4956"/>
                  <a:pt x="1473" y="5442"/>
                </a:cubicBezTo>
                <a:cubicBezTo>
                  <a:pt x="1742" y="5928"/>
                  <a:pt x="2076" y="6277"/>
                  <a:pt x="2542" y="6558"/>
                </a:cubicBezTo>
                <a:cubicBezTo>
                  <a:pt x="3008" y="6839"/>
                  <a:pt x="3465" y="6967"/>
                  <a:pt x="4003" y="6967"/>
                </a:cubicBezTo>
                <a:cubicBezTo>
                  <a:pt x="4541" y="6967"/>
                  <a:pt x="4998" y="6839"/>
                  <a:pt x="5464" y="6558"/>
                </a:cubicBezTo>
                <a:cubicBezTo>
                  <a:pt x="5930" y="6277"/>
                  <a:pt x="6264" y="5928"/>
                  <a:pt x="6533" y="5442"/>
                </a:cubicBezTo>
                <a:cubicBezTo>
                  <a:pt x="6802" y="4956"/>
                  <a:pt x="6925" y="4479"/>
                  <a:pt x="6925" y="3918"/>
                </a:cubicBezTo>
                <a:cubicBezTo>
                  <a:pt x="6925" y="3357"/>
                  <a:pt x="6802" y="2880"/>
                  <a:pt x="6533" y="2394"/>
                </a:cubicBezTo>
                <a:cubicBezTo>
                  <a:pt x="6264" y="1908"/>
                  <a:pt x="5930" y="1559"/>
                  <a:pt x="5464" y="1278"/>
                </a:cubicBezTo>
                <a:moveTo>
                  <a:pt x="0" y="7620"/>
                </a:moveTo>
                <a:lnTo>
                  <a:pt x="0" y="0"/>
                </a:lnTo>
                <a:lnTo>
                  <a:pt x="7874" y="0"/>
                </a:lnTo>
                <a:lnTo>
                  <a:pt x="7874" y="7620"/>
                </a:lnTo>
                <a:lnTo>
                  <a:pt x="0" y="762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4225" y="2085875"/>
            <a:ext cx="2192700" cy="21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References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491" name="Google Shape;491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2" name="Google Shape;492;p5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"/>
          <p:cNvSpPr txBox="1"/>
          <p:nvPr/>
        </p:nvSpPr>
        <p:spPr>
          <a:xfrm>
            <a:off x="1029425" y="870625"/>
            <a:ext cx="97839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Aguilar-Virgen,  Quetzalli,  Vega,  Carolina,  Taboada-Gonz ́alez,  Paul,  &amp;  Aguilar,  Xochitl.  2010. Potential Recovery of Domestic Solid Waste Disposed of in A Landfill. Revista de </a:t>
            </a:r>
            <a:r>
              <a:rPr lang="en-US">
                <a:solidFill>
                  <a:schemeClr val="dk1"/>
                </a:solidFill>
              </a:rPr>
              <a:t>Ingeniería</a:t>
            </a:r>
            <a:r>
              <a:rPr lang="en-US">
                <a:solidFill>
                  <a:schemeClr val="dk1"/>
                </a:solidFill>
              </a:rPr>
              <a:t>, 11, 16–27.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Andesco. 2020. El 78% de los hogares colombianos no recicla .  Andesco.  Accessed:  2021-02-05.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Aslan, Muhammet, Durdu, Akif, &amp; Sabanci, Kadir. 2020.  Human action recognition with bag of visual words using different machine learning methods and hyperparameter optimization. Neural Computing and Applications, 32 (06), 8585–8597.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Camlica, Zehra, Tizhoosh, Hamid, &amp; Khalvati, Farzad. 2015 (12). Medical Image Classification via SVM using LBP Features from Saliency-Based Folded Data.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Kumar, Gaurav, &amp; Bhatia, Pradeep. 2014 (02).  A Detailed Review of Feature Extraction in Image Processing Systems.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Liu, Peng, Choo, Kim-Kwang Raymond, Wang, Lizhe, &amp; Huang, Fang. 2017. SVM or deep learning? A comparative study on remote sensing image classification. Soft Computing, 21 (12).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Liu,  Yijian,  Fung,  King-Chi,  Ding,  Wenqian,  Guo,  Hongfei,  Qu,  Ting,  &amp;  Xiao,  Cong.  2018. Novel Smart Waste Sorting System based on Image Processing Algorithms:  SURF-BoW and Multi-class SVM. Computer and Information Science, 11 (06), 35.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Sakr, George, Mokbel, Maria, Darwich, Ahmad, Khneisser, Mia, &amp; Hadi, Ali. 2016 (11). Comparing Deep Learning And Support Vector Machines for Autonomous Waste Sorting.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Semana,  Revista.  2020. As  cambiar ́a  el  reciclaje  en  Colombia  tras  entrada  en  vigencia  de  una norma.  Revista Semana.  Accessed:  2021-02-05.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Sunarti, Sunarti, Tjakraatmadja, J.H., Ghazali, Achmad, &amp; Rahardyan, B. 2020. Increasing resident participation in waste management through intrinsic factors cultivation.  12.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Tomar, Divya, &amp; Agarwal, Sonali. 2015. A comparison on Multi-class Classification methods based on Least Squares Twin Support Vector Machine. Knowledge-Based Systems, 81 (02).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dd317ae2b_0_1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gadd317ae2b_0_117"/>
          <p:cNvPicPr preferRelativeResize="0"/>
          <p:nvPr/>
        </p:nvPicPr>
        <p:blipFill rotWithShape="1">
          <a:blip r:embed="rId3">
            <a:alphaModFix/>
          </a:blip>
          <a:srcRect b="0" l="7543" r="-3522" t="0"/>
          <a:stretch/>
        </p:blipFill>
        <p:spPr>
          <a:xfrm>
            <a:off x="937250" y="-250"/>
            <a:ext cx="11702400" cy="685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add317ae2b_0_117"/>
          <p:cNvSpPr/>
          <p:nvPr/>
        </p:nvSpPr>
        <p:spPr>
          <a:xfrm rot="10800000">
            <a:off x="0" y="-8700"/>
            <a:ext cx="10110300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add317ae2b_0_117"/>
          <p:cNvSpPr txBox="1"/>
          <p:nvPr/>
        </p:nvSpPr>
        <p:spPr>
          <a:xfrm>
            <a:off x="465575" y="2870550"/>
            <a:ext cx="978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1E33"/>
                </a:solidFill>
              </a:rPr>
              <a:t>THANK YOU!</a:t>
            </a:r>
            <a:r>
              <a:rPr lang="en-US" sz="6000">
                <a:solidFill>
                  <a:schemeClr val="lt1"/>
                </a:solidFill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e6b8686cf_0_131"/>
          <p:cNvSpPr/>
          <p:nvPr/>
        </p:nvSpPr>
        <p:spPr>
          <a:xfrm>
            <a:off x="265320" y="376920"/>
            <a:ext cx="268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Agenda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ce6b8686cf_0_1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ce6b8686cf_0_1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gce6b8686cf_0_131"/>
          <p:cNvSpPr/>
          <p:nvPr/>
        </p:nvSpPr>
        <p:spPr>
          <a:xfrm>
            <a:off x="1480200" y="1360675"/>
            <a:ext cx="9231600" cy="525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</a:rPr>
              <a:t>Introduction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45" name="Google Shape;245;gce6b8686cf_0_131"/>
          <p:cNvSpPr/>
          <p:nvPr/>
        </p:nvSpPr>
        <p:spPr>
          <a:xfrm>
            <a:off x="1480200" y="2121875"/>
            <a:ext cx="9231600" cy="525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</a:rPr>
              <a:t>General and Specific Objectives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46" name="Google Shape;246;gce6b8686cf_0_131"/>
          <p:cNvSpPr/>
          <p:nvPr/>
        </p:nvSpPr>
        <p:spPr>
          <a:xfrm>
            <a:off x="1480200" y="2883075"/>
            <a:ext cx="9231600" cy="525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Developments</a:t>
            </a:r>
            <a:r>
              <a:rPr b="1" lang="en-US" sz="2600">
                <a:solidFill>
                  <a:srgbClr val="FFFFFF"/>
                </a:solidFill>
              </a:rPr>
              <a:t> and Experimentation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47" name="Google Shape;247;gce6b8686cf_0_131"/>
          <p:cNvSpPr/>
          <p:nvPr/>
        </p:nvSpPr>
        <p:spPr>
          <a:xfrm>
            <a:off x="1480200" y="3644275"/>
            <a:ext cx="9231600" cy="52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</a:rPr>
              <a:t>Results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48" name="Google Shape;248;gce6b8686cf_0_131"/>
          <p:cNvSpPr/>
          <p:nvPr/>
        </p:nvSpPr>
        <p:spPr>
          <a:xfrm>
            <a:off x="1480200" y="4333850"/>
            <a:ext cx="9231600" cy="525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</a:rPr>
              <a:t>Mathematical Background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49" name="Google Shape;249;gce6b8686cf_0_131"/>
          <p:cNvSpPr/>
          <p:nvPr/>
        </p:nvSpPr>
        <p:spPr>
          <a:xfrm>
            <a:off x="1480200" y="4996650"/>
            <a:ext cx="9231600" cy="525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</a:rPr>
              <a:t>References</a:t>
            </a:r>
            <a:endParaRPr b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"/>
          <p:cNvSpPr/>
          <p:nvPr/>
        </p:nvSpPr>
        <p:spPr>
          <a:xfrm>
            <a:off x="1239125" y="2884925"/>
            <a:ext cx="1271400" cy="10026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SDW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255" name="Google Shape;255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2832750" y="3123725"/>
            <a:ext cx="877500" cy="5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AADB"/>
          </a:solidFill>
          <a:ln cap="flat" cmpd="sng" w="9525">
            <a:solidFill>
              <a:srgbClr val="00AA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6"/>
          <p:cNvSpPr txBox="1"/>
          <p:nvPr/>
        </p:nvSpPr>
        <p:spPr>
          <a:xfrm>
            <a:off x="4032475" y="3093725"/>
            <a:ext cx="3267600" cy="585000"/>
          </a:xfrm>
          <a:prstGeom prst="rect">
            <a:avLst/>
          </a:prstGeom>
          <a:noFill/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Everyday</a:t>
            </a:r>
            <a:r>
              <a:rPr lang="en-US" sz="2600">
                <a:solidFill>
                  <a:schemeClr val="dk1"/>
                </a:solidFill>
              </a:rPr>
              <a:t> use items </a:t>
            </a:r>
            <a:endParaRPr sz="2600"/>
          </a:p>
        </p:txBody>
      </p:sp>
      <p:sp>
        <p:nvSpPr>
          <p:cNvPr id="258" name="Google Shape;258;p6"/>
          <p:cNvSpPr txBox="1"/>
          <p:nvPr/>
        </p:nvSpPr>
        <p:spPr>
          <a:xfrm>
            <a:off x="8884975" y="1916125"/>
            <a:ext cx="2067900" cy="585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Households</a:t>
            </a:r>
            <a:endParaRPr sz="2600"/>
          </a:p>
        </p:txBody>
      </p:sp>
      <p:sp>
        <p:nvSpPr>
          <p:cNvPr id="259" name="Google Shape;259;p6"/>
          <p:cNvSpPr txBox="1"/>
          <p:nvPr/>
        </p:nvSpPr>
        <p:spPr>
          <a:xfrm>
            <a:off x="8884975" y="2677325"/>
            <a:ext cx="2067900" cy="585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Malls</a:t>
            </a:r>
            <a:endParaRPr sz="2600"/>
          </a:p>
        </p:txBody>
      </p:sp>
      <p:sp>
        <p:nvSpPr>
          <p:cNvPr id="260" name="Google Shape;260;p6"/>
          <p:cNvSpPr txBox="1"/>
          <p:nvPr/>
        </p:nvSpPr>
        <p:spPr>
          <a:xfrm>
            <a:off x="8884975" y="3510175"/>
            <a:ext cx="2067900" cy="585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Universities</a:t>
            </a:r>
            <a:endParaRPr sz="2600"/>
          </a:p>
        </p:txBody>
      </p:sp>
      <p:sp>
        <p:nvSpPr>
          <p:cNvPr id="261" name="Google Shape;261;p6"/>
          <p:cNvSpPr txBox="1"/>
          <p:nvPr/>
        </p:nvSpPr>
        <p:spPr>
          <a:xfrm>
            <a:off x="8884975" y="4356875"/>
            <a:ext cx="2067900" cy="5850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Offices</a:t>
            </a:r>
            <a:endParaRPr sz="2600"/>
          </a:p>
        </p:txBody>
      </p:sp>
      <p:cxnSp>
        <p:nvCxnSpPr>
          <p:cNvPr id="262" name="Google Shape;262;p6"/>
          <p:cNvCxnSpPr>
            <a:stCxn id="257" idx="3"/>
            <a:endCxn id="258" idx="1"/>
          </p:cNvCxnSpPr>
          <p:nvPr/>
        </p:nvCxnSpPr>
        <p:spPr>
          <a:xfrm flipH="1" rot="10800000">
            <a:off x="7300075" y="2208725"/>
            <a:ext cx="1584900" cy="1177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3" name="Google Shape;263;p6"/>
          <p:cNvCxnSpPr>
            <a:stCxn id="257" idx="3"/>
            <a:endCxn id="259" idx="1"/>
          </p:cNvCxnSpPr>
          <p:nvPr/>
        </p:nvCxnSpPr>
        <p:spPr>
          <a:xfrm flipH="1" rot="10800000">
            <a:off x="7300075" y="2969825"/>
            <a:ext cx="1584900" cy="416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6"/>
          <p:cNvCxnSpPr>
            <a:stCxn id="257" idx="3"/>
            <a:endCxn id="260" idx="1"/>
          </p:cNvCxnSpPr>
          <p:nvPr/>
        </p:nvCxnSpPr>
        <p:spPr>
          <a:xfrm>
            <a:off x="7300075" y="3386225"/>
            <a:ext cx="1584900" cy="416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6"/>
          <p:cNvCxnSpPr>
            <a:endCxn id="261" idx="1"/>
          </p:cNvCxnSpPr>
          <p:nvPr/>
        </p:nvCxnSpPr>
        <p:spPr>
          <a:xfrm>
            <a:off x="7335775" y="3419975"/>
            <a:ext cx="1549200" cy="1229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6"/>
          <p:cNvSpPr/>
          <p:nvPr/>
        </p:nvSpPr>
        <p:spPr>
          <a:xfrm>
            <a:off x="265320" y="376920"/>
            <a:ext cx="268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Introduction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e6b8686cf_0_8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gce6b8686cf_0_83"/>
          <p:cNvSpPr/>
          <p:nvPr/>
        </p:nvSpPr>
        <p:spPr>
          <a:xfrm rot="-5400000">
            <a:off x="-1646250" y="3079950"/>
            <a:ext cx="4671600" cy="6981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</a:rPr>
              <a:t>Images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74" name="Google Shape;274;gce6b8686cf_0_83"/>
          <p:cNvSpPr/>
          <p:nvPr/>
        </p:nvSpPr>
        <p:spPr>
          <a:xfrm>
            <a:off x="1314950" y="1093200"/>
            <a:ext cx="3071700" cy="697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</a:rPr>
              <a:t>Recyclable Organic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275" name="Google Shape;275;gce6b8686cf_0_83"/>
          <p:cNvSpPr/>
          <p:nvPr/>
        </p:nvSpPr>
        <p:spPr>
          <a:xfrm>
            <a:off x="4893679" y="1093200"/>
            <a:ext cx="3380700" cy="697500"/>
          </a:xfrm>
          <a:prstGeom prst="rect">
            <a:avLst/>
          </a:prstGeom>
          <a:solidFill>
            <a:srgbClr val="00AADB"/>
          </a:solidFill>
          <a:ln cap="flat" cmpd="sng" w="9525">
            <a:solidFill>
              <a:srgbClr val="00AA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</a:rPr>
              <a:t>Recyclable Inorganic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276" name="Google Shape;276;gce6b8686cf_0_83"/>
          <p:cNvSpPr/>
          <p:nvPr/>
        </p:nvSpPr>
        <p:spPr>
          <a:xfrm>
            <a:off x="8782100" y="1093200"/>
            <a:ext cx="3071700" cy="697500"/>
          </a:xfrm>
          <a:prstGeom prst="rect">
            <a:avLst/>
          </a:prstGeom>
          <a:solidFill>
            <a:srgbClr val="888888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</a:rPr>
              <a:t>Non-Recyclable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277" name="Google Shape;277;gce6b8686cf_0_83"/>
          <p:cNvSpPr/>
          <p:nvPr/>
        </p:nvSpPr>
        <p:spPr>
          <a:xfrm>
            <a:off x="265320" y="376920"/>
            <a:ext cx="268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Introduction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gce6b8686cf_0_8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ce6b8686cf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400" y="2001175"/>
            <a:ext cx="994925" cy="149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ce6b8686cf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2150" y="2001175"/>
            <a:ext cx="1492400" cy="1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ce6b8686cf_0_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338435" y="4195535"/>
            <a:ext cx="1592525" cy="10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ce6b8686cf_0_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2929287" y="4186525"/>
            <a:ext cx="1615926" cy="10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ce6b8686cf_0_83"/>
          <p:cNvSpPr txBox="1"/>
          <p:nvPr/>
        </p:nvSpPr>
        <p:spPr>
          <a:xfrm>
            <a:off x="1752800" y="3421938"/>
            <a:ext cx="6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Paper</a:t>
            </a:r>
            <a:endParaRPr/>
          </a:p>
        </p:txBody>
      </p:sp>
      <p:sp>
        <p:nvSpPr>
          <p:cNvPr id="284" name="Google Shape;284;gce6b8686cf_0_83"/>
          <p:cNvSpPr txBox="1"/>
          <p:nvPr/>
        </p:nvSpPr>
        <p:spPr>
          <a:xfrm>
            <a:off x="3110713" y="3421950"/>
            <a:ext cx="11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Cardboard</a:t>
            </a:r>
            <a:endParaRPr/>
          </a:p>
        </p:txBody>
      </p:sp>
      <p:sp>
        <p:nvSpPr>
          <p:cNvPr id="285" name="Google Shape;285;gce6b8686cf_0_83"/>
          <p:cNvSpPr txBox="1"/>
          <p:nvPr/>
        </p:nvSpPr>
        <p:spPr>
          <a:xfrm>
            <a:off x="1637288" y="5522100"/>
            <a:ext cx="9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Textiles</a:t>
            </a:r>
            <a:endParaRPr/>
          </a:p>
        </p:txBody>
      </p:sp>
      <p:sp>
        <p:nvSpPr>
          <p:cNvPr id="286" name="Google Shape;286;gce6b8686cf_0_83"/>
          <p:cNvSpPr txBox="1"/>
          <p:nvPr/>
        </p:nvSpPr>
        <p:spPr>
          <a:xfrm>
            <a:off x="3089150" y="5560825"/>
            <a:ext cx="11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 waste</a:t>
            </a:r>
            <a:endParaRPr/>
          </a:p>
        </p:txBody>
      </p:sp>
      <p:pic>
        <p:nvPicPr>
          <p:cNvPr id="287" name="Google Shape;287;gce6b8686cf_0_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5010678" y="2142222"/>
            <a:ext cx="1589020" cy="106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ce6b8686cf_0_83"/>
          <p:cNvSpPr txBox="1"/>
          <p:nvPr/>
        </p:nvSpPr>
        <p:spPr>
          <a:xfrm>
            <a:off x="5211488" y="3416775"/>
            <a:ext cx="11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Plastic</a:t>
            </a:r>
            <a:endParaRPr/>
          </a:p>
        </p:txBody>
      </p:sp>
      <p:sp>
        <p:nvSpPr>
          <p:cNvPr id="289" name="Google Shape;289;gce6b8686cf_0_83"/>
          <p:cNvSpPr txBox="1"/>
          <p:nvPr/>
        </p:nvSpPr>
        <p:spPr>
          <a:xfrm>
            <a:off x="6816988" y="3421950"/>
            <a:ext cx="11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Metal</a:t>
            </a:r>
            <a:endParaRPr/>
          </a:p>
        </p:txBody>
      </p:sp>
      <p:pic>
        <p:nvPicPr>
          <p:cNvPr id="290" name="Google Shape;290;gce6b8686cf_0_83"/>
          <p:cNvPicPr preferRelativeResize="0"/>
          <p:nvPr/>
        </p:nvPicPr>
        <p:blipFill rotWithShape="1">
          <a:blip r:embed="rId10">
            <a:alphaModFix/>
          </a:blip>
          <a:srcRect b="5784" l="0" r="0" t="0"/>
          <a:stretch/>
        </p:blipFill>
        <p:spPr>
          <a:xfrm>
            <a:off x="5131812" y="3870900"/>
            <a:ext cx="1685175" cy="17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ce6b8686cf_0_83"/>
          <p:cNvSpPr txBox="1"/>
          <p:nvPr/>
        </p:nvSpPr>
        <p:spPr>
          <a:xfrm>
            <a:off x="5380688" y="5414400"/>
            <a:ext cx="118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Tetra Pak</a:t>
            </a:r>
            <a:r>
              <a:rPr lang="en-US"/>
              <a:t> Containers</a:t>
            </a:r>
            <a:endParaRPr/>
          </a:p>
        </p:txBody>
      </p:sp>
      <p:pic>
        <p:nvPicPr>
          <p:cNvPr id="292" name="Google Shape;292;gce6b8686cf_0_83"/>
          <p:cNvPicPr preferRelativeResize="0"/>
          <p:nvPr/>
        </p:nvPicPr>
        <p:blipFill rotWithShape="1">
          <a:blip r:embed="rId11">
            <a:alphaModFix/>
          </a:blip>
          <a:srcRect b="0" l="5213" r="5204" t="0"/>
          <a:stretch/>
        </p:blipFill>
        <p:spPr>
          <a:xfrm>
            <a:off x="6817001" y="3931325"/>
            <a:ext cx="1187400" cy="158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ce6b8686cf_0_83"/>
          <p:cNvSpPr txBox="1"/>
          <p:nvPr/>
        </p:nvSpPr>
        <p:spPr>
          <a:xfrm>
            <a:off x="6871138" y="5453400"/>
            <a:ext cx="11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Glass</a:t>
            </a:r>
            <a:endParaRPr/>
          </a:p>
        </p:txBody>
      </p:sp>
      <p:pic>
        <p:nvPicPr>
          <p:cNvPr id="294" name="Google Shape;294;gce6b8686cf_0_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238013" y="1927887"/>
            <a:ext cx="1992473" cy="14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ce6b8686cf_0_83"/>
          <p:cNvSpPr txBox="1"/>
          <p:nvPr/>
        </p:nvSpPr>
        <p:spPr>
          <a:xfrm>
            <a:off x="9640538" y="3416775"/>
            <a:ext cx="11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Sanitary</a:t>
            </a:r>
            <a:endParaRPr/>
          </a:p>
        </p:txBody>
      </p:sp>
      <p:pic>
        <p:nvPicPr>
          <p:cNvPr id="296" name="Google Shape;296;gce6b8686cf_0_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028175" y="4000350"/>
            <a:ext cx="2579544" cy="14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ce6b8686cf_0_83"/>
          <p:cNvSpPr txBox="1"/>
          <p:nvPr/>
        </p:nvSpPr>
        <p:spPr>
          <a:xfrm>
            <a:off x="9724238" y="5443050"/>
            <a:ext cx="11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Electronics</a:t>
            </a:r>
            <a:endParaRPr/>
          </a:p>
        </p:txBody>
      </p:sp>
      <p:pic>
        <p:nvPicPr>
          <p:cNvPr id="298" name="Google Shape;298;gce6b8686cf_0_8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83364" y="1866125"/>
            <a:ext cx="854672" cy="161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e6b8686cf_0_60"/>
          <p:cNvSpPr/>
          <p:nvPr/>
        </p:nvSpPr>
        <p:spPr>
          <a:xfrm>
            <a:off x="1020650" y="1181800"/>
            <a:ext cx="3366300" cy="10026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General Objective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04" name="Google Shape;304;gce6b8686cf_0_60"/>
          <p:cNvSpPr txBox="1"/>
          <p:nvPr/>
        </p:nvSpPr>
        <p:spPr>
          <a:xfrm>
            <a:off x="2041275" y="2359000"/>
            <a:ext cx="9783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To  design  a  model  to  classify  </a:t>
            </a:r>
            <a:r>
              <a:rPr lang="en-US" sz="26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solid  domestic  waste</a:t>
            </a:r>
            <a:r>
              <a:rPr lang="en-US" sz="2600">
                <a:solidFill>
                  <a:schemeClr val="dk1"/>
                </a:solidFill>
              </a:rPr>
              <a:t>  images  using  image  processing  and  machine learning.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05" name="Google Shape;305;gce6b8686cf_0_60"/>
          <p:cNvSpPr/>
          <p:nvPr/>
        </p:nvSpPr>
        <p:spPr>
          <a:xfrm>
            <a:off x="1701075" y="2650075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ce6b8686cf_0_6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gce6b8686cf_0_60"/>
          <p:cNvSpPr/>
          <p:nvPr/>
        </p:nvSpPr>
        <p:spPr>
          <a:xfrm>
            <a:off x="265320" y="376920"/>
            <a:ext cx="268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General Objective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gce6b8686cf_0_6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ce6b8686cf_0_60"/>
          <p:cNvPicPr preferRelativeResize="0"/>
          <p:nvPr/>
        </p:nvPicPr>
        <p:blipFill rotWithShape="1">
          <a:blip r:embed="rId6">
            <a:alphaModFix/>
          </a:blip>
          <a:srcRect b="6437" l="0" r="0" t="0"/>
          <a:stretch/>
        </p:blipFill>
        <p:spPr>
          <a:xfrm>
            <a:off x="3737138" y="3245350"/>
            <a:ext cx="2981325" cy="2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ce6b8686cf_0_60"/>
          <p:cNvPicPr preferRelativeResize="0"/>
          <p:nvPr/>
        </p:nvPicPr>
        <p:blipFill rotWithShape="1">
          <a:blip r:embed="rId7">
            <a:alphaModFix/>
          </a:blip>
          <a:srcRect b="20691" l="0" r="0" t="0"/>
          <a:stretch/>
        </p:blipFill>
        <p:spPr>
          <a:xfrm>
            <a:off x="6642263" y="3397750"/>
            <a:ext cx="2041189" cy="24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e6b8686cf_0_4"/>
          <p:cNvSpPr/>
          <p:nvPr/>
        </p:nvSpPr>
        <p:spPr>
          <a:xfrm rot="-5400000">
            <a:off x="-957950" y="2847150"/>
            <a:ext cx="3975000" cy="11637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Specific </a:t>
            </a:r>
            <a:r>
              <a:rPr b="1" lang="en-US" sz="2800">
                <a:solidFill>
                  <a:srgbClr val="FFFFFF"/>
                </a:solidFill>
              </a:rPr>
              <a:t>Objectives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316" name="Google Shape;316;gce6b8686cf_0_4"/>
          <p:cNvSpPr txBox="1"/>
          <p:nvPr/>
        </p:nvSpPr>
        <p:spPr>
          <a:xfrm>
            <a:off x="2274050" y="1629425"/>
            <a:ext cx="9783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To explain the methods, techniques and algorithms included in the model.</a:t>
            </a:r>
            <a:endParaRPr sz="2600"/>
          </a:p>
        </p:txBody>
      </p:sp>
      <p:sp>
        <p:nvSpPr>
          <p:cNvPr id="317" name="Google Shape;317;gce6b8686cf_0_4"/>
          <p:cNvSpPr/>
          <p:nvPr/>
        </p:nvSpPr>
        <p:spPr>
          <a:xfrm>
            <a:off x="1933850" y="1844300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ce6b8686cf_0_4"/>
          <p:cNvSpPr txBox="1"/>
          <p:nvPr/>
        </p:nvSpPr>
        <p:spPr>
          <a:xfrm>
            <a:off x="2274050" y="2587575"/>
            <a:ext cx="978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To develop a processing pipeline for SDW images.</a:t>
            </a:r>
            <a:endParaRPr sz="2600"/>
          </a:p>
        </p:txBody>
      </p:sp>
      <p:sp>
        <p:nvSpPr>
          <p:cNvPr id="319" name="Google Shape;319;gce6b8686cf_0_4"/>
          <p:cNvSpPr/>
          <p:nvPr/>
        </p:nvSpPr>
        <p:spPr>
          <a:xfrm>
            <a:off x="1933850" y="2802450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ce6b8686cf_0_4"/>
          <p:cNvSpPr txBox="1"/>
          <p:nvPr/>
        </p:nvSpPr>
        <p:spPr>
          <a:xfrm>
            <a:off x="2274050" y="3572775"/>
            <a:ext cx="9783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To apply a machine learning algorithm for SDW</a:t>
            </a:r>
            <a:r>
              <a:rPr lang="en-US" sz="26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image classification.</a:t>
            </a:r>
            <a:endParaRPr sz="2600"/>
          </a:p>
        </p:txBody>
      </p:sp>
      <p:sp>
        <p:nvSpPr>
          <p:cNvPr id="321" name="Google Shape;321;gce6b8686cf_0_4"/>
          <p:cNvSpPr/>
          <p:nvPr/>
        </p:nvSpPr>
        <p:spPr>
          <a:xfrm>
            <a:off x="1933850" y="3787650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ce6b8686cf_0_4"/>
          <p:cNvSpPr txBox="1"/>
          <p:nvPr/>
        </p:nvSpPr>
        <p:spPr>
          <a:xfrm>
            <a:off x="2274050" y="4587750"/>
            <a:ext cx="978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To evaluate the classification accuracy of the implemented model.</a:t>
            </a:r>
            <a:endParaRPr sz="2600"/>
          </a:p>
        </p:txBody>
      </p:sp>
      <p:sp>
        <p:nvSpPr>
          <p:cNvPr id="323" name="Google Shape;323;gce6b8686cf_0_4"/>
          <p:cNvSpPr/>
          <p:nvPr/>
        </p:nvSpPr>
        <p:spPr>
          <a:xfrm>
            <a:off x="1933850" y="4772850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ce6b8686cf_0_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gce6b8686cf_0_4"/>
          <p:cNvSpPr/>
          <p:nvPr/>
        </p:nvSpPr>
        <p:spPr>
          <a:xfrm>
            <a:off x="265320" y="376920"/>
            <a:ext cx="268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Specific Objective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gce6b8686cf_0_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dd317ae2b_0_27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gadd317ae2b_0_271"/>
          <p:cNvSpPr/>
          <p:nvPr/>
        </p:nvSpPr>
        <p:spPr>
          <a:xfrm>
            <a:off x="689400" y="989225"/>
            <a:ext cx="2932500" cy="7599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Exploratory Phase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333" name="Google Shape;333;gadd317ae2b_0_271"/>
          <p:cNvSpPr txBox="1"/>
          <p:nvPr/>
        </p:nvSpPr>
        <p:spPr>
          <a:xfrm>
            <a:off x="6252125" y="953663"/>
            <a:ext cx="33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/>
              <a:t>Pipeline Development:</a:t>
            </a:r>
            <a:endParaRPr sz="2200" u="sng"/>
          </a:p>
        </p:txBody>
      </p:sp>
      <p:sp>
        <p:nvSpPr>
          <p:cNvPr id="334" name="Google Shape;334;gadd317ae2b_0_271"/>
          <p:cNvSpPr/>
          <p:nvPr/>
        </p:nvSpPr>
        <p:spPr>
          <a:xfrm>
            <a:off x="5929800" y="1107863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add317ae2b_0_271"/>
          <p:cNvSpPr txBox="1"/>
          <p:nvPr/>
        </p:nvSpPr>
        <p:spPr>
          <a:xfrm>
            <a:off x="6847075" y="1322663"/>
            <a:ext cx="29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Image preprocessing.</a:t>
            </a:r>
            <a:endParaRPr sz="2000"/>
          </a:p>
        </p:txBody>
      </p:sp>
      <p:sp>
        <p:nvSpPr>
          <p:cNvPr id="336" name="Google Shape;336;gadd317ae2b_0_271"/>
          <p:cNvSpPr txBox="1"/>
          <p:nvPr/>
        </p:nvSpPr>
        <p:spPr>
          <a:xfrm>
            <a:off x="6847075" y="2510175"/>
            <a:ext cx="29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Dimension Reduction</a:t>
            </a:r>
            <a:r>
              <a:rPr lang="en-US" sz="2000"/>
              <a:t>.</a:t>
            </a:r>
            <a:endParaRPr sz="2000"/>
          </a:p>
        </p:txBody>
      </p:sp>
      <p:sp>
        <p:nvSpPr>
          <p:cNvPr id="337" name="Google Shape;337;gadd317ae2b_0_271"/>
          <p:cNvSpPr txBox="1"/>
          <p:nvPr/>
        </p:nvSpPr>
        <p:spPr>
          <a:xfrm>
            <a:off x="6847075" y="4192413"/>
            <a:ext cx="29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Learning Curve</a:t>
            </a:r>
            <a:r>
              <a:rPr lang="en-US" sz="2000"/>
              <a:t>.</a:t>
            </a:r>
            <a:endParaRPr sz="2000"/>
          </a:p>
        </p:txBody>
      </p:sp>
      <p:sp>
        <p:nvSpPr>
          <p:cNvPr id="338" name="Google Shape;338;gadd317ae2b_0_271"/>
          <p:cNvSpPr txBox="1"/>
          <p:nvPr/>
        </p:nvSpPr>
        <p:spPr>
          <a:xfrm>
            <a:off x="6847075" y="4664025"/>
            <a:ext cx="319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10-Fold Cross </a:t>
            </a:r>
            <a:r>
              <a:rPr lang="en-US" sz="2000"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Validation</a:t>
            </a:r>
            <a:r>
              <a:rPr lang="en-US" sz="2000"/>
              <a:t>.</a:t>
            </a:r>
            <a:endParaRPr sz="2000"/>
          </a:p>
        </p:txBody>
      </p:sp>
      <p:sp>
        <p:nvSpPr>
          <p:cNvPr id="339" name="Google Shape;339;gadd317ae2b_0_271"/>
          <p:cNvSpPr txBox="1"/>
          <p:nvPr/>
        </p:nvSpPr>
        <p:spPr>
          <a:xfrm>
            <a:off x="6847075" y="3710438"/>
            <a:ext cx="29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Hyperparameter</a:t>
            </a:r>
            <a:r>
              <a:rPr lang="en-US" sz="2000"/>
              <a:t> </a:t>
            </a:r>
            <a:r>
              <a:rPr lang="en-US" sz="2000"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tuning</a:t>
            </a:r>
            <a:r>
              <a:rPr lang="en-US" sz="2000"/>
              <a:t>.</a:t>
            </a:r>
            <a:endParaRPr sz="2000"/>
          </a:p>
        </p:txBody>
      </p:sp>
      <p:sp>
        <p:nvSpPr>
          <p:cNvPr id="340" name="Google Shape;340;gadd317ae2b_0_271"/>
          <p:cNvSpPr txBox="1"/>
          <p:nvPr/>
        </p:nvSpPr>
        <p:spPr>
          <a:xfrm>
            <a:off x="6847075" y="5156613"/>
            <a:ext cx="293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File </a:t>
            </a:r>
            <a:r>
              <a:rPr lang="en-US" sz="2000"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management and experiment register.</a:t>
            </a:r>
            <a:endParaRPr sz="2000"/>
          </a:p>
        </p:txBody>
      </p:sp>
      <p:sp>
        <p:nvSpPr>
          <p:cNvPr id="341" name="Google Shape;341;gadd317ae2b_0_271"/>
          <p:cNvSpPr/>
          <p:nvPr/>
        </p:nvSpPr>
        <p:spPr>
          <a:xfrm>
            <a:off x="6524875" y="1461563"/>
            <a:ext cx="322200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add317ae2b_0_271"/>
          <p:cNvSpPr/>
          <p:nvPr/>
        </p:nvSpPr>
        <p:spPr>
          <a:xfrm>
            <a:off x="6524875" y="2649075"/>
            <a:ext cx="322200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add317ae2b_0_271"/>
          <p:cNvSpPr/>
          <p:nvPr/>
        </p:nvSpPr>
        <p:spPr>
          <a:xfrm>
            <a:off x="6524875" y="4320813"/>
            <a:ext cx="322200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add317ae2b_0_271"/>
          <p:cNvSpPr/>
          <p:nvPr/>
        </p:nvSpPr>
        <p:spPr>
          <a:xfrm>
            <a:off x="6524875" y="4802913"/>
            <a:ext cx="322200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add317ae2b_0_271"/>
          <p:cNvSpPr/>
          <p:nvPr/>
        </p:nvSpPr>
        <p:spPr>
          <a:xfrm>
            <a:off x="6524875" y="3838838"/>
            <a:ext cx="322200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add317ae2b_0_271"/>
          <p:cNvSpPr/>
          <p:nvPr/>
        </p:nvSpPr>
        <p:spPr>
          <a:xfrm>
            <a:off x="6524875" y="5295513"/>
            <a:ext cx="322200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add317ae2b_0_271"/>
          <p:cNvSpPr txBox="1"/>
          <p:nvPr/>
        </p:nvSpPr>
        <p:spPr>
          <a:xfrm>
            <a:off x="877350" y="1911550"/>
            <a:ext cx="128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/>
              <a:t>Dataset:</a:t>
            </a:r>
            <a:endParaRPr sz="2200" u="sng"/>
          </a:p>
        </p:txBody>
      </p:sp>
      <p:sp>
        <p:nvSpPr>
          <p:cNvPr id="348" name="Google Shape;348;gadd317ae2b_0_271"/>
          <p:cNvSpPr/>
          <p:nvPr/>
        </p:nvSpPr>
        <p:spPr>
          <a:xfrm>
            <a:off x="644550" y="2065750"/>
            <a:ext cx="232800" cy="214800"/>
          </a:xfrm>
          <a:prstGeom prst="ellipse">
            <a:avLst/>
          </a:prstGeom>
          <a:solidFill>
            <a:srgbClr val="001E33"/>
          </a:solidFill>
          <a:ln cap="flat" cmpd="sng" w="9525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add317ae2b_0_271"/>
          <p:cNvSpPr txBox="1"/>
          <p:nvPr/>
        </p:nvSpPr>
        <p:spPr>
          <a:xfrm>
            <a:off x="232725" y="2926750"/>
            <a:ext cx="1629600" cy="4926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810 images </a:t>
            </a:r>
            <a:endParaRPr b="1" sz="2000"/>
          </a:p>
        </p:txBody>
      </p:sp>
      <p:sp>
        <p:nvSpPr>
          <p:cNvPr id="350" name="Google Shape;350;gadd317ae2b_0_271"/>
          <p:cNvSpPr txBox="1"/>
          <p:nvPr/>
        </p:nvSpPr>
        <p:spPr>
          <a:xfrm>
            <a:off x="2666175" y="2573050"/>
            <a:ext cx="2197500" cy="492600"/>
          </a:xfrm>
          <a:prstGeom prst="rect">
            <a:avLst/>
          </a:prstGeom>
          <a:solidFill>
            <a:srgbClr val="00AADB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Cardboard boxes</a:t>
            </a:r>
            <a:endParaRPr sz="2000"/>
          </a:p>
        </p:txBody>
      </p:sp>
      <p:sp>
        <p:nvSpPr>
          <p:cNvPr id="351" name="Google Shape;351;gadd317ae2b_0_271"/>
          <p:cNvSpPr txBox="1"/>
          <p:nvPr/>
        </p:nvSpPr>
        <p:spPr>
          <a:xfrm>
            <a:off x="2692875" y="3209050"/>
            <a:ext cx="1839300" cy="492600"/>
          </a:xfrm>
          <a:prstGeom prst="rect">
            <a:avLst/>
          </a:prstGeom>
          <a:solidFill>
            <a:srgbClr val="00AADB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Plastic Bottles</a:t>
            </a:r>
            <a:endParaRPr sz="2000"/>
          </a:p>
        </p:txBody>
      </p:sp>
      <p:cxnSp>
        <p:nvCxnSpPr>
          <p:cNvPr id="352" name="Google Shape;352;gadd317ae2b_0_271"/>
          <p:cNvCxnSpPr>
            <a:stCxn id="349" idx="3"/>
            <a:endCxn id="350" idx="1"/>
          </p:cNvCxnSpPr>
          <p:nvPr/>
        </p:nvCxnSpPr>
        <p:spPr>
          <a:xfrm flipH="1" rot="10800000">
            <a:off x="1862325" y="2819350"/>
            <a:ext cx="804000" cy="353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gadd317ae2b_0_271"/>
          <p:cNvCxnSpPr>
            <a:stCxn id="349" idx="3"/>
            <a:endCxn id="351" idx="1"/>
          </p:cNvCxnSpPr>
          <p:nvPr/>
        </p:nvCxnSpPr>
        <p:spPr>
          <a:xfrm>
            <a:off x="1862325" y="3173050"/>
            <a:ext cx="830700" cy="28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gadd317ae2b_0_271"/>
          <p:cNvSpPr txBox="1"/>
          <p:nvPr/>
        </p:nvSpPr>
        <p:spPr>
          <a:xfrm>
            <a:off x="6240100" y="1960088"/>
            <a:ext cx="1839300" cy="461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Value rescaling</a:t>
            </a:r>
            <a:endParaRPr sz="1800"/>
          </a:p>
        </p:txBody>
      </p:sp>
      <p:sp>
        <p:nvSpPr>
          <p:cNvPr id="355" name="Google Shape;355;gadd317ae2b_0_271"/>
          <p:cNvSpPr txBox="1"/>
          <p:nvPr/>
        </p:nvSpPr>
        <p:spPr>
          <a:xfrm>
            <a:off x="8376075" y="1960088"/>
            <a:ext cx="1839300" cy="4617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Edge Detection</a:t>
            </a:r>
            <a:endParaRPr sz="1800"/>
          </a:p>
        </p:txBody>
      </p:sp>
      <p:sp>
        <p:nvSpPr>
          <p:cNvPr id="356" name="Google Shape;356;gadd317ae2b_0_271"/>
          <p:cNvSpPr txBox="1"/>
          <p:nvPr/>
        </p:nvSpPr>
        <p:spPr>
          <a:xfrm>
            <a:off x="5929800" y="3130938"/>
            <a:ext cx="1839300" cy="461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PCA</a:t>
            </a:r>
            <a:endParaRPr sz="1800"/>
          </a:p>
        </p:txBody>
      </p:sp>
      <p:sp>
        <p:nvSpPr>
          <p:cNvPr id="357" name="Google Shape;357;gadd317ae2b_0_271"/>
          <p:cNvSpPr txBox="1"/>
          <p:nvPr/>
        </p:nvSpPr>
        <p:spPr>
          <a:xfrm>
            <a:off x="8072588" y="3130938"/>
            <a:ext cx="1839300" cy="461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PCA 80%</a:t>
            </a:r>
            <a:endParaRPr sz="1800"/>
          </a:p>
        </p:txBody>
      </p:sp>
      <p:sp>
        <p:nvSpPr>
          <p:cNvPr id="358" name="Google Shape;358;gadd317ae2b_0_271"/>
          <p:cNvSpPr txBox="1"/>
          <p:nvPr/>
        </p:nvSpPr>
        <p:spPr>
          <a:xfrm>
            <a:off x="10215375" y="3130938"/>
            <a:ext cx="1839300" cy="461700"/>
          </a:xfrm>
          <a:prstGeom prst="rect">
            <a:avLst/>
          </a:prstGeom>
          <a:solidFill>
            <a:schemeClr val="accent4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NMF</a:t>
            </a:r>
            <a:endParaRPr sz="1800"/>
          </a:p>
        </p:txBody>
      </p:sp>
      <p:sp>
        <p:nvSpPr>
          <p:cNvPr id="359" name="Google Shape;359;gadd317ae2b_0_271"/>
          <p:cNvSpPr/>
          <p:nvPr/>
        </p:nvSpPr>
        <p:spPr>
          <a:xfrm>
            <a:off x="265330" y="376925"/>
            <a:ext cx="5375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Developments and Experimentation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add317ae2b_0_27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add317ae2b_0_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25" y="4065550"/>
            <a:ext cx="1839300" cy="18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add317ae2b_0_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0851" y="4174780"/>
            <a:ext cx="2197496" cy="147108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add317ae2b_0_271"/>
          <p:cNvSpPr txBox="1"/>
          <p:nvPr/>
        </p:nvSpPr>
        <p:spPr>
          <a:xfrm>
            <a:off x="10215375" y="4065538"/>
            <a:ext cx="1839300" cy="461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Accuracy</a:t>
            </a:r>
            <a:endParaRPr sz="1800"/>
          </a:p>
        </p:txBody>
      </p:sp>
      <p:sp>
        <p:nvSpPr>
          <p:cNvPr id="364" name="Google Shape;364;gadd317ae2b_0_271"/>
          <p:cNvSpPr txBox="1"/>
          <p:nvPr/>
        </p:nvSpPr>
        <p:spPr>
          <a:xfrm>
            <a:off x="10215375" y="4781463"/>
            <a:ext cx="1839300" cy="4617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rgbClr val="001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AUC ROC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e7d11ba20_1_0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ce7d11ba20_1_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gce7d11ba20_1_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3755" y="6080635"/>
            <a:ext cx="620999" cy="6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ce7d11ba20_1_0"/>
          <p:cNvSpPr/>
          <p:nvPr/>
        </p:nvSpPr>
        <p:spPr>
          <a:xfrm>
            <a:off x="2807550" y="278825"/>
            <a:ext cx="6576900" cy="621000"/>
          </a:xfrm>
          <a:prstGeom prst="rect">
            <a:avLst/>
          </a:prstGeom>
          <a:solidFill>
            <a:srgbClr val="001E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Logistic Regression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373" name="Google Shape;373;gce7d11ba20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500" y="953300"/>
            <a:ext cx="4951398" cy="495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ce7d11ba20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350" y="997050"/>
            <a:ext cx="4863898" cy="486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2020-06-26T14:36:07Z</dcterms:created>
  <dc:creator>Referee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